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9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8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83" r:id="rId56"/>
    <p:sldId id="384" r:id="rId57"/>
    <p:sldId id="385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DDDDDD"/>
    <a:srgbClr val="FFFFFF"/>
    <a:srgbClr val="003399"/>
    <a:srgbClr val="000099"/>
    <a:srgbClr val="3366F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DB3C-F0D1-490E-AE3B-9EE112A4221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33968-5F22-4105-BA6A-4915F2828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2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05B7C-03F6-43B2-BA8C-E9509FD2454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BA28-E150-4915-9468-288D950CB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55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BA28-E150-4915-9468-288D950CBD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0"/>
            <a:ext cx="469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Mark E. Damon - All Rights Reserved</a:t>
            </a:r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benson\Desktop\opening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control" Target="../activeX/activeX2.xml"/><Relationship Id="rId7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slideLayout" Target="../slideLayouts/slideLayout7.xml"/><Relationship Id="rId10" Type="http://schemas.openxmlformats.org/officeDocument/2006/relationships/slide" Target="slide55.xml"/><Relationship Id="rId4" Type="http://schemas.openxmlformats.org/officeDocument/2006/relationships/control" Target="../activeX/activeX3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0.xml"/><Relationship Id="rId26" Type="http://schemas.openxmlformats.org/officeDocument/2006/relationships/slide" Target="slide43.xml"/><Relationship Id="rId3" Type="http://schemas.openxmlformats.org/officeDocument/2006/relationships/audio" Target="../media/audio1.wav"/><Relationship Id="rId21" Type="http://schemas.openxmlformats.org/officeDocument/2006/relationships/slide" Target="slide41.xml"/><Relationship Id="rId7" Type="http://schemas.openxmlformats.org/officeDocument/2006/relationships/slide" Target="slide45.xml"/><Relationship Id="rId12" Type="http://schemas.openxmlformats.org/officeDocument/2006/relationships/slide" Target="slide47.xml"/><Relationship Id="rId17" Type="http://schemas.openxmlformats.org/officeDocument/2006/relationships/slide" Target="slide49.xml"/><Relationship Id="rId25" Type="http://schemas.openxmlformats.org/officeDocument/2006/relationships/slide" Target="slide33.xml"/><Relationship Id="rId2" Type="http://schemas.openxmlformats.org/officeDocument/2006/relationships/slide" Target="slide4.xml"/><Relationship Id="rId16" Type="http://schemas.openxmlformats.org/officeDocument/2006/relationships/slide" Target="slide39.xml"/><Relationship Id="rId20" Type="http://schemas.openxmlformats.org/officeDocument/2006/relationships/slide" Target="slide31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37.xml"/><Relationship Id="rId24" Type="http://schemas.openxmlformats.org/officeDocument/2006/relationships/slide" Target="slide23.xml"/><Relationship Id="rId5" Type="http://schemas.openxmlformats.org/officeDocument/2006/relationships/slide" Target="slide25.xml"/><Relationship Id="rId15" Type="http://schemas.openxmlformats.org/officeDocument/2006/relationships/slide" Target="slide29.xml"/><Relationship Id="rId23" Type="http://schemas.openxmlformats.org/officeDocument/2006/relationships/slide" Target="slide12.xml"/><Relationship Id="rId28" Type="http://schemas.openxmlformats.org/officeDocument/2006/relationships/slide" Target="slide55.xml"/><Relationship Id="rId10" Type="http://schemas.openxmlformats.org/officeDocument/2006/relationships/slide" Target="slide27.xml"/><Relationship Id="rId19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6.xml"/><Relationship Id="rId14" Type="http://schemas.openxmlformats.org/officeDocument/2006/relationships/slide" Target="slide18.xml"/><Relationship Id="rId22" Type="http://schemas.openxmlformats.org/officeDocument/2006/relationships/slide" Target="slide51.xml"/><Relationship Id="rId27" Type="http://schemas.openxmlformats.org/officeDocument/2006/relationships/slide" Target="slide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benson\Desktop\finaljeo.wav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9289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170363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Welcome</a:t>
            </a:r>
          </a:p>
        </p:txBody>
      </p:sp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5638800" y="2459038"/>
            <a:ext cx="747713" cy="1122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to</a:t>
            </a:r>
          </a:p>
        </p:txBody>
      </p:sp>
      <p:sp>
        <p:nvSpPr>
          <p:cNvPr id="118795" name="WordArt 11"/>
          <p:cNvSpPr>
            <a:spLocks noChangeArrowheads="1" noChangeShapeType="1" noTextEdit="1"/>
          </p:cNvSpPr>
          <p:nvPr/>
        </p:nvSpPr>
        <p:spPr bwMode="auto">
          <a:xfrm>
            <a:off x="3886200" y="3886201"/>
            <a:ext cx="502920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3</a:t>
            </a:r>
            <a:r>
              <a:rPr lang="en-US" sz="36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rd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Grade </a:t>
            </a:r>
          </a:p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Math EOG </a:t>
            </a:r>
          </a:p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Jeopardy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!</a:t>
            </a:r>
          </a:p>
        </p:txBody>
      </p:sp>
      <p:pic>
        <p:nvPicPr>
          <p:cNvPr id="118796" name="open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6"/>
                </p:tgtEl>
              </p:cMediaNode>
            </p:audio>
          </p:childTnLst>
        </p:cTn>
      </p:par>
    </p:tnLst>
    <p:bldLst>
      <p:bldP spid="118792" grpId="0" animBg="1"/>
      <p:bldP spid="118794" grpId="0" animBg="1"/>
      <p:bldP spid="1187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38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Caden, Darren, and Cameron had a jumping contest to see how far they could jump across the hallway. Who jumped the furthest?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Caden jumped 4/6 way across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Darren jumped 3/6 way across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Cameron jumped 6/6 way across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382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Cameron jumped the furthest because he jumped all the way across the whole hallway.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6/6 = 1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Which two boys swam the same amount?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4865" t="33170" r="34685" b="25435"/>
          <a:stretch>
            <a:fillRect/>
          </a:stretch>
        </p:blipFill>
        <p:spPr bwMode="auto">
          <a:xfrm>
            <a:off x="2286000" y="2514600"/>
            <a:ext cx="513042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Chris and Michael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swam the same amount.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Zak and Sean swam the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same amount. 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Kyle found the area of the shaded part of the figure by counting the total number of shaded tiles. 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What other way could he have found the area?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298379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By multiplying 6 and 4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7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298379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A rectangular room has a perimeter of 36 feet.  One side is 10 feet long. 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How long is side 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8 feet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38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 graph below shows Mr. Smith’s Earnings in a week. </a:t>
            </a:r>
          </a:p>
          <a:p>
            <a:pPr algn="ctr">
              <a:spcBef>
                <a:spcPts val="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How many fewer 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dollars did 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Mr. Smith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earn on Thursday 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than on Friday? 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667000"/>
            <a:ext cx="4267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$15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788" y="2003425"/>
            <a:ext cx="182721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136775"/>
            <a:ext cx="22494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009775"/>
            <a:ext cx="2003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3"/>
          <p:cNvSpPr>
            <a:spLocks noChangeArrowheads="1"/>
          </p:cNvSpPr>
          <p:nvPr/>
        </p:nvSpPr>
        <p:spPr bwMode="auto">
          <a:xfrm>
            <a:off x="304800" y="4343400"/>
            <a:ext cx="2286000" cy="251460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50000">
                <a:srgbClr val="3366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4"/>
          <p:cNvSpPr>
            <a:spLocks noChangeArrowheads="1"/>
          </p:cNvSpPr>
          <p:nvPr/>
        </p:nvSpPr>
        <p:spPr bwMode="auto">
          <a:xfrm>
            <a:off x="492125" y="4876800"/>
            <a:ext cx="1870075" cy="1846263"/>
          </a:xfrm>
          <a:prstGeom prst="flowChartAlternateProces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5"/>
          <p:cNvSpPr>
            <a:spLocks noChangeArrowheads="1"/>
          </p:cNvSpPr>
          <p:nvPr/>
        </p:nvSpPr>
        <p:spPr bwMode="auto">
          <a:xfrm>
            <a:off x="3429000" y="4343400"/>
            <a:ext cx="2286000" cy="251460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50000">
                <a:srgbClr val="3366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utoShape 6"/>
          <p:cNvSpPr>
            <a:spLocks noChangeArrowheads="1"/>
          </p:cNvSpPr>
          <p:nvPr/>
        </p:nvSpPr>
        <p:spPr bwMode="auto">
          <a:xfrm>
            <a:off x="3616325" y="4876800"/>
            <a:ext cx="1870075" cy="1846263"/>
          </a:xfrm>
          <a:prstGeom prst="flowChartAlternateProces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AutoShape 7"/>
          <p:cNvSpPr>
            <a:spLocks noChangeArrowheads="1"/>
          </p:cNvSpPr>
          <p:nvPr/>
        </p:nvSpPr>
        <p:spPr bwMode="auto">
          <a:xfrm>
            <a:off x="6629400" y="4346575"/>
            <a:ext cx="2286000" cy="251460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50000">
                <a:srgbClr val="3366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AutoShape 8"/>
          <p:cNvSpPr>
            <a:spLocks noChangeArrowheads="1"/>
          </p:cNvSpPr>
          <p:nvPr/>
        </p:nvSpPr>
        <p:spPr bwMode="auto">
          <a:xfrm>
            <a:off x="6851650" y="4879975"/>
            <a:ext cx="1870075" cy="1846263"/>
          </a:xfrm>
          <a:prstGeom prst="flowChartAlternateProces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Text Box 2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4925" y="3048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Round 1</a:t>
            </a:r>
            <a:endParaRPr lang="en-US" sz="1600" b="1">
              <a:latin typeface="Arial" charset="0"/>
            </a:endParaRPr>
          </a:p>
        </p:txBody>
      </p:sp>
      <p:sp>
        <p:nvSpPr>
          <p:cNvPr id="1046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743200" y="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Text Box 2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784475" y="180975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Final</a:t>
            </a:r>
            <a:br>
              <a:rPr lang="en-US" sz="1600" b="1">
                <a:solidFill>
                  <a:schemeClr val="bg1"/>
                </a:solidFill>
                <a:latin typeface="Arial" charset="0"/>
              </a:rPr>
            </a:br>
            <a:r>
              <a:rPr lang="en-US" sz="1600" b="1">
                <a:solidFill>
                  <a:schemeClr val="bg1"/>
                </a:solidFill>
                <a:latin typeface="Arial" charset="0"/>
              </a:rPr>
              <a:t>Jeopardy</a:t>
            </a:r>
            <a:endParaRPr lang="en-US" sz="1600" b="1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105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Lucida Bright" pitchFamily="18" charset="0"/>
              </a:rPr>
              <a:t>Team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Lucida Bright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5105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Lucida Bright" pitchFamily="18" charset="0"/>
              </a:rPr>
              <a:t>Team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Lucida Bright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0400" y="5105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Lucida Bright" pitchFamily="18" charset="0"/>
              </a:rPr>
              <a:t>Team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Lucida Bright" pitchFamily="18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</p:spTree>
    <p:controls>
      <p:control spid="1026" name="TextBox1" r:id="rId2" imgW="2247840" imgH="523800"/>
      <p:control spid="1027" name="TextBox2" r:id="rId3" imgW="2276640" imgH="609480"/>
      <p:control spid="1028" name="TextBox3" r:id="rId4" imgW="2276640" imgH="60948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299" name="WordArt 3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4787900" cy="6286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Daily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ilydou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419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Draw a line plot to correctly display the data from the chart beside.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1066800"/>
          <a:ext cx="42672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 in Inches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Boys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 ½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 ½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 ½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 ½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63" y="1981200"/>
            <a:ext cx="86385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38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 polygon below is made of three triangles.  The length of each side of each triangle is                    4 cm. 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8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8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What is the perimeter of the polygon? 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00400"/>
            <a:ext cx="329073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 charset="0"/>
              </a:rPr>
              <a:t>20 cm </a:t>
            </a:r>
            <a:endParaRPr lang="en-US" sz="5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Which category describes the figure below?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312661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Trapezoid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Brian says all of these shapes are rectangles because they have 4 sides.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Is he correct?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6068" t="33656" r="25993" b="25192"/>
          <a:stretch>
            <a:fillRect/>
          </a:stretch>
        </p:blipFill>
        <p:spPr bwMode="auto">
          <a:xfrm>
            <a:off x="2209800" y="4114800"/>
            <a:ext cx="4572000" cy="222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No, because a rectangle is a shape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that has 4 sides with 4 right angles. 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are all of these shapes alike? </a:t>
            </a:r>
          </a:p>
        </p:txBody>
      </p: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9718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124"/>
          <p:cNvSpPr>
            <a:spLocks noChangeArrowheads="1"/>
          </p:cNvSpPr>
          <p:nvPr/>
        </p:nvSpPr>
        <p:spPr bwMode="auto">
          <a:xfrm>
            <a:off x="0" y="533400"/>
            <a:ext cx="7391400" cy="63246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234"/>
          <p:cNvSpPr>
            <a:spLocks noChangeArrowheads="1"/>
          </p:cNvSpPr>
          <p:nvPr/>
        </p:nvSpPr>
        <p:spPr bwMode="auto">
          <a:xfrm>
            <a:off x="152400" y="609600"/>
            <a:ext cx="1193800" cy="1023937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244"/>
          <p:cNvSpPr>
            <a:spLocks noChangeArrowheads="1"/>
          </p:cNvSpPr>
          <p:nvPr/>
        </p:nvSpPr>
        <p:spPr bwMode="auto">
          <a:xfrm>
            <a:off x="4927600" y="654050"/>
            <a:ext cx="1193800" cy="10223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245"/>
          <p:cNvSpPr>
            <a:spLocks noChangeArrowheads="1"/>
          </p:cNvSpPr>
          <p:nvPr/>
        </p:nvSpPr>
        <p:spPr bwMode="auto">
          <a:xfrm>
            <a:off x="3733800" y="654050"/>
            <a:ext cx="1193800" cy="10223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246"/>
          <p:cNvSpPr>
            <a:spLocks noChangeArrowheads="1"/>
          </p:cNvSpPr>
          <p:nvPr/>
        </p:nvSpPr>
        <p:spPr bwMode="auto">
          <a:xfrm>
            <a:off x="2540000" y="654050"/>
            <a:ext cx="1193800" cy="10223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247"/>
          <p:cNvSpPr>
            <a:spLocks noChangeArrowheads="1"/>
          </p:cNvSpPr>
          <p:nvPr/>
        </p:nvSpPr>
        <p:spPr bwMode="auto">
          <a:xfrm>
            <a:off x="1346200" y="654050"/>
            <a:ext cx="1193800" cy="10223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248"/>
          <p:cNvSpPr txBox="1">
            <a:spLocks noChangeArrowheads="1"/>
          </p:cNvSpPr>
          <p:nvPr/>
        </p:nvSpPr>
        <p:spPr bwMode="auto">
          <a:xfrm>
            <a:off x="228600" y="806450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Fraction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5" name="Text Box 249"/>
          <p:cNvSpPr txBox="1">
            <a:spLocks noChangeArrowheads="1"/>
          </p:cNvSpPr>
          <p:nvPr/>
        </p:nvSpPr>
        <p:spPr bwMode="auto">
          <a:xfrm>
            <a:off x="1371600" y="80645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Measure and Data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6" name="Text Box 250"/>
          <p:cNvSpPr txBox="1">
            <a:spLocks noChangeArrowheads="1"/>
          </p:cNvSpPr>
          <p:nvPr/>
        </p:nvSpPr>
        <p:spPr bwMode="auto">
          <a:xfrm>
            <a:off x="2590800" y="806450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Geometry 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7" name="Text Box 251"/>
          <p:cNvSpPr txBox="1">
            <a:spLocks noChangeArrowheads="1"/>
          </p:cNvSpPr>
          <p:nvPr/>
        </p:nvSpPr>
        <p:spPr bwMode="auto">
          <a:xfrm>
            <a:off x="3810000" y="80645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Algebra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8" name="Text Box 252"/>
          <p:cNvSpPr txBox="1">
            <a:spLocks noChangeArrowheads="1"/>
          </p:cNvSpPr>
          <p:nvPr/>
        </p:nvSpPr>
        <p:spPr bwMode="auto">
          <a:xfrm>
            <a:off x="4953000" y="80645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Base Ten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0" name="AutoShape 233"/>
          <p:cNvSpPr>
            <a:spLocks noChangeArrowheads="1"/>
          </p:cNvSpPr>
          <p:nvPr/>
        </p:nvSpPr>
        <p:spPr bwMode="auto">
          <a:xfrm>
            <a:off x="152400" y="1666875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254">
            <a:hlinkClick r:id="rId2" action="ppaction://hlinksldjump" highlightClick="1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52400" y="1919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2" name="AutoShape 227"/>
          <p:cNvSpPr>
            <a:spLocks noChangeArrowheads="1"/>
          </p:cNvSpPr>
          <p:nvPr/>
        </p:nvSpPr>
        <p:spPr bwMode="auto">
          <a:xfrm>
            <a:off x="1346200" y="1666875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260">
            <a:hlinkClick r:id="rId4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295400" y="1919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4" name="AutoShape 221"/>
          <p:cNvSpPr>
            <a:spLocks noChangeArrowheads="1"/>
          </p:cNvSpPr>
          <p:nvPr/>
        </p:nvSpPr>
        <p:spPr bwMode="auto">
          <a:xfrm>
            <a:off x="2540000" y="1666875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261">
            <a:hlinkClick r:id="rId5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2514600" y="1919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6" name="AutoShape 215"/>
          <p:cNvSpPr>
            <a:spLocks noChangeArrowheads="1"/>
          </p:cNvSpPr>
          <p:nvPr/>
        </p:nvSpPr>
        <p:spPr bwMode="auto">
          <a:xfrm>
            <a:off x="3733800" y="1666875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262">
            <a:hlinkClick r:id="rId6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3733800" y="1919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8" name="AutoShape 209"/>
          <p:cNvSpPr>
            <a:spLocks noChangeArrowheads="1"/>
          </p:cNvSpPr>
          <p:nvPr/>
        </p:nvSpPr>
        <p:spPr bwMode="auto">
          <a:xfrm>
            <a:off x="4953000" y="1676400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263">
            <a:hlinkClick r:id="rId7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72" name="AutoShape 232"/>
          <p:cNvSpPr>
            <a:spLocks noChangeArrowheads="1"/>
          </p:cNvSpPr>
          <p:nvPr/>
        </p:nvSpPr>
        <p:spPr bwMode="auto">
          <a:xfrm>
            <a:off x="152400" y="2689225"/>
            <a:ext cx="1193800" cy="1023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Text Box 265">
            <a:hlinkClick r:id="rId8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52400" y="29098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74" name="AutoShape 226"/>
          <p:cNvSpPr>
            <a:spLocks noChangeArrowheads="1"/>
          </p:cNvSpPr>
          <p:nvPr/>
        </p:nvSpPr>
        <p:spPr bwMode="auto">
          <a:xfrm>
            <a:off x="1346200" y="2689225"/>
            <a:ext cx="1193800" cy="1023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Text Box 266">
            <a:hlinkClick r:id="rId9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295400" y="29098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76" name="AutoShape 220"/>
          <p:cNvSpPr>
            <a:spLocks noChangeArrowheads="1"/>
          </p:cNvSpPr>
          <p:nvPr/>
        </p:nvSpPr>
        <p:spPr bwMode="auto">
          <a:xfrm>
            <a:off x="2540000" y="2689225"/>
            <a:ext cx="1193800" cy="1023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Text Box 267">
            <a:hlinkClick r:id="rId10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2514600" y="29098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78" name="AutoShape 214"/>
          <p:cNvSpPr>
            <a:spLocks noChangeArrowheads="1"/>
          </p:cNvSpPr>
          <p:nvPr/>
        </p:nvSpPr>
        <p:spPr bwMode="auto">
          <a:xfrm>
            <a:off x="3733800" y="2689225"/>
            <a:ext cx="1193800" cy="1023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Text Box 268">
            <a:hlinkClick r:id="rId11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3733800" y="29098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80" name="AutoShape 208"/>
          <p:cNvSpPr>
            <a:spLocks noChangeArrowheads="1"/>
          </p:cNvSpPr>
          <p:nvPr/>
        </p:nvSpPr>
        <p:spPr bwMode="auto">
          <a:xfrm>
            <a:off x="4927600" y="2689225"/>
            <a:ext cx="1193800" cy="1023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Text Box 269">
            <a:hlinkClick r:id="rId12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876800" y="29098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84" name="AutoShape 231"/>
          <p:cNvSpPr>
            <a:spLocks noChangeArrowheads="1"/>
          </p:cNvSpPr>
          <p:nvPr/>
        </p:nvSpPr>
        <p:spPr bwMode="auto">
          <a:xfrm>
            <a:off x="152400" y="3713163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271">
            <a:hlinkClick r:id="rId13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52400" y="39766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86" name="AutoShape 225"/>
          <p:cNvSpPr>
            <a:spLocks noChangeArrowheads="1"/>
          </p:cNvSpPr>
          <p:nvPr/>
        </p:nvSpPr>
        <p:spPr bwMode="auto">
          <a:xfrm>
            <a:off x="1346200" y="3713163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Text Box 272">
            <a:hlinkClick r:id="rId14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295400" y="39766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88" name="AutoShape 219"/>
          <p:cNvSpPr>
            <a:spLocks noChangeArrowheads="1"/>
          </p:cNvSpPr>
          <p:nvPr/>
        </p:nvSpPr>
        <p:spPr bwMode="auto">
          <a:xfrm>
            <a:off x="2540000" y="3713163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273">
            <a:hlinkClick r:id="rId15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2514600" y="39766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90" name="AutoShape 213"/>
          <p:cNvSpPr>
            <a:spLocks noChangeArrowheads="1"/>
          </p:cNvSpPr>
          <p:nvPr/>
        </p:nvSpPr>
        <p:spPr bwMode="auto">
          <a:xfrm>
            <a:off x="3733800" y="3713163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Text Box 274">
            <a:hlinkClick r:id="rId16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3733800" y="39766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92" name="AutoShape 207"/>
          <p:cNvSpPr>
            <a:spLocks noChangeArrowheads="1"/>
          </p:cNvSpPr>
          <p:nvPr/>
        </p:nvSpPr>
        <p:spPr bwMode="auto">
          <a:xfrm>
            <a:off x="4927600" y="3713163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Text Box 275">
            <a:hlinkClick r:id="rId17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876800" y="3962400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96" name="AutoShape 230"/>
          <p:cNvSpPr>
            <a:spLocks noChangeArrowheads="1"/>
          </p:cNvSpPr>
          <p:nvPr/>
        </p:nvSpPr>
        <p:spPr bwMode="auto">
          <a:xfrm>
            <a:off x="152400" y="4735513"/>
            <a:ext cx="1193800" cy="1023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Text Box 277">
            <a:hlinkClick r:id="rId18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98" name="AutoShape 224"/>
          <p:cNvSpPr>
            <a:spLocks noChangeArrowheads="1"/>
          </p:cNvSpPr>
          <p:nvPr/>
        </p:nvSpPr>
        <p:spPr bwMode="auto">
          <a:xfrm>
            <a:off x="1346200" y="4735513"/>
            <a:ext cx="1193800" cy="1023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Text Box 278">
            <a:hlinkClick r:id="rId19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295400" y="4967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00" name="AutoShape 218"/>
          <p:cNvSpPr>
            <a:spLocks noChangeArrowheads="1"/>
          </p:cNvSpPr>
          <p:nvPr/>
        </p:nvSpPr>
        <p:spPr bwMode="auto">
          <a:xfrm>
            <a:off x="2540000" y="4735513"/>
            <a:ext cx="1193800" cy="1023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Text Box 279">
            <a:hlinkClick r:id="rId20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2514600" y="4967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02" name="AutoShape 212"/>
          <p:cNvSpPr>
            <a:spLocks noChangeArrowheads="1"/>
          </p:cNvSpPr>
          <p:nvPr/>
        </p:nvSpPr>
        <p:spPr bwMode="auto">
          <a:xfrm>
            <a:off x="3733800" y="4735513"/>
            <a:ext cx="1193800" cy="1023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Text Box 280">
            <a:hlinkClick r:id="rId21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3733800" y="4967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04" name="AutoShape 206"/>
          <p:cNvSpPr>
            <a:spLocks noChangeArrowheads="1"/>
          </p:cNvSpPr>
          <p:nvPr/>
        </p:nvSpPr>
        <p:spPr bwMode="auto">
          <a:xfrm>
            <a:off x="4927600" y="4735513"/>
            <a:ext cx="1193800" cy="1023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Text Box 281">
            <a:hlinkClick r:id="rId22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876800" y="49672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08" name="AutoShape 229"/>
          <p:cNvSpPr>
            <a:spLocks noChangeArrowheads="1"/>
          </p:cNvSpPr>
          <p:nvPr/>
        </p:nvSpPr>
        <p:spPr bwMode="auto">
          <a:xfrm>
            <a:off x="152400" y="5759450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Text Box 283">
            <a:hlinkClick r:id="rId23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52400" y="60340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10" name="AutoShape 223"/>
          <p:cNvSpPr>
            <a:spLocks noChangeArrowheads="1"/>
          </p:cNvSpPr>
          <p:nvPr/>
        </p:nvSpPr>
        <p:spPr bwMode="auto">
          <a:xfrm>
            <a:off x="1346200" y="5759450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Text Box 284">
            <a:hlinkClick r:id="rId24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295400" y="60340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12" name="AutoShape 217"/>
          <p:cNvSpPr>
            <a:spLocks noChangeArrowheads="1"/>
          </p:cNvSpPr>
          <p:nvPr/>
        </p:nvSpPr>
        <p:spPr bwMode="auto">
          <a:xfrm>
            <a:off x="2540000" y="5759450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Text Box 285">
            <a:hlinkClick r:id="rId25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2514600" y="60340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14" name="AutoShape 211"/>
          <p:cNvSpPr>
            <a:spLocks noChangeArrowheads="1"/>
          </p:cNvSpPr>
          <p:nvPr/>
        </p:nvSpPr>
        <p:spPr bwMode="auto">
          <a:xfrm>
            <a:off x="3733800" y="5759450"/>
            <a:ext cx="11938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5" name="Text Box 286">
            <a:hlinkClick r:id="rId26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3733800" y="60340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16" name="AutoShape 205"/>
          <p:cNvSpPr>
            <a:spLocks noChangeArrowheads="1"/>
          </p:cNvSpPr>
          <p:nvPr/>
        </p:nvSpPr>
        <p:spPr bwMode="auto">
          <a:xfrm>
            <a:off x="4953000" y="5835650"/>
            <a:ext cx="1143000" cy="10223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Text Box 287">
            <a:hlinkClick r:id="rId27" action="ppaction://hlinksldjump">
              <a:snd r:embed="rId3" name="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876800" y="5943600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22" name="AutoShape 327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924800" y="1752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Text Box 328">
            <a:hlinkClick r:id="rId28" action="ppaction://hlinksldjump"/>
          </p:cNvPr>
          <p:cNvSpPr txBox="1">
            <a:spLocks noChangeArrowheads="1"/>
          </p:cNvSpPr>
          <p:nvPr/>
        </p:nvSpPr>
        <p:spPr bwMode="auto">
          <a:xfrm>
            <a:off x="8001000" y="19050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Final Jeopardy</a:t>
            </a:r>
          </a:p>
        </p:txBody>
      </p:sp>
      <p:sp>
        <p:nvSpPr>
          <p:cNvPr id="6224" name="AutoShape 330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924800" y="28194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Text Box 331">
            <a:hlinkClick r:id="rId29" action="ppaction://hlinksldjump"/>
          </p:cNvPr>
          <p:cNvSpPr txBox="1">
            <a:spLocks noChangeArrowheads="1"/>
          </p:cNvSpPr>
          <p:nvPr/>
        </p:nvSpPr>
        <p:spPr bwMode="auto">
          <a:xfrm>
            <a:off x="7966075" y="31242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Scores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7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They are all quadrilaterals. 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 following shapes were sorted into groups.   What rule was used to sort the shapes?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3601" t="28378" r="23090" b="12593"/>
          <a:stretch>
            <a:fillRect/>
          </a:stretch>
        </p:blipFill>
        <p:spPr bwMode="auto">
          <a:xfrm>
            <a:off x="2209800" y="3124200"/>
            <a:ext cx="4572000" cy="28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pic>
        <p:nvPicPr>
          <p:cNvPr id="35847" name="Picture 1"/>
          <p:cNvPicPr>
            <a:picLocks noChangeAspect="1" noChangeArrowheads="1"/>
          </p:cNvPicPr>
          <p:nvPr/>
        </p:nvPicPr>
        <p:blipFill>
          <a:blip r:embed="rId3" cstate="print"/>
          <a:srcRect l="23601" t="28378" r="23090" b="12593"/>
          <a:stretch>
            <a:fillRect/>
          </a:stretch>
        </p:blipFill>
        <p:spPr bwMode="auto">
          <a:xfrm>
            <a:off x="2209800" y="3124200"/>
            <a:ext cx="4572000" cy="28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Group A contains trapezoids.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Group B contains parallelograms.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Ben wants to partition his garden into thirds. Show one way he can do that?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95600" y="4038600"/>
            <a:ext cx="3048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895600" y="4038600"/>
            <a:ext cx="3048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Accept all equal partitions that show thirds.  Rectangle should be divided into equal parts. 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What rule is used to make the pattern below?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72, 64, 56, 48, 40, . . .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Subtract 8 each time.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There are 24 boxes.  Two of the boxes are empty.  Each of the other boxes contains 2 erasers.  How many erasers are there altogether?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8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44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(6 x 5) + ( 6 x 5)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Which multiplication fact is equal to this expression ?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What fraction of the figure is shaded?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4267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7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12 x 5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Gina has a total of 32 marbles.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She has an equal number of pink, yellow, green, and white marbles.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She will put the marbles into 2 cups.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She will put an equal number of each color in each cup. 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How many GREEN marbles will be in each cup?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382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Mrs. Parrish has 3 sisters.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She mailed 2 cards to each of her sisters in October.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She mailed 4 cards to each of her sisters in November.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The expression (2 x 3) + (4 x 3) could be used to find the total number of cards she mailed to her sisters.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Write another expression that could be used to find the total number of cards mailed to her sisters. 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 x (2 + 4)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There are 248 third graders and 336 fourth graders at the school assembly.  How many third and fourth graders were at the assembly?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1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584 students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What day was number of hot lunches about the same number as cold lunches?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7865" t="41205" r="12469" b="13078"/>
          <a:stretch>
            <a:fillRect/>
          </a:stretch>
        </p:blipFill>
        <p:spPr bwMode="auto">
          <a:xfrm>
            <a:off x="2133600" y="3505200"/>
            <a:ext cx="4572000" cy="29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2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On Wednesday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8800" y="838200"/>
            <a:ext cx="312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About how much money would be spent if you bought an electric guitar, a telescope, and a gaming system?  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48718" t="11681" r="13301" b="10257"/>
          <a:stretch>
            <a:fillRect/>
          </a:stretch>
        </p:blipFill>
        <p:spPr bwMode="auto">
          <a:xfrm>
            <a:off x="228600" y="609600"/>
            <a:ext cx="5257800" cy="60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2498725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5/6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Scores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4267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277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Around $500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There were 755 students taking the EOG in the school.  355 were fourth graders and 245 were fifth graders. How many were third graders?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157 third graders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990601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Megan decided to make a batch of cookies.  She made 15 cookies and wanted to split them into 5 equal groups. She decided to put 2 cookies in each group.  Did she make 5 equal groups? Explain.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498725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No. She should have put 3 cookies in each group.  She only used 10 of the cookies by putting 2 cookies in each group.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WordArt 4"/>
          <p:cNvSpPr>
            <a:spLocks noChangeArrowheads="1" noChangeShapeType="1" noTextEdit="1"/>
          </p:cNvSpPr>
          <p:nvPr/>
        </p:nvSpPr>
        <p:spPr bwMode="auto">
          <a:xfrm>
            <a:off x="2209800" y="223838"/>
            <a:ext cx="4894263" cy="3281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Final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Jeopardy</a:t>
            </a:r>
          </a:p>
        </p:txBody>
      </p:sp>
      <p:sp>
        <p:nvSpPr>
          <p:cNvPr id="13414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5280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94075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  <a:endParaRPr lang="en-US" sz="1600" b="1">
              <a:latin typeface="Arial" charset="0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0" y="4251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Test Taking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4151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3000" y="5946775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94275" y="60198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Final Jeopary Question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8" name="finalje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24987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Which weighs more?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A pound of apples or a pound of cotton?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5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4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8620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27475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  <a:endParaRPr lang="en-US" sz="1600" b="1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They both weigh the same…                 a pound!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Be sure </a:t>
            </a:r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to read carefully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and think about every question before you answer!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Jenna shaded 4/8 of the circle below.  What is another way to name the fraction of the figure shaded?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9624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1/2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The number line below is divided into equal parts.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What is the distance from 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</a:rPr>
              <a:t>R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to 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</a:rPr>
              <a:t>T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on the number line? 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2452688"/>
            <a:ext cx="6276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0033CC"/>
              </a:gs>
              <a:gs pos="100000">
                <a:srgbClr val="000066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2/4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18450" y="5943600"/>
            <a:ext cx="1219200" cy="914400"/>
          </a:xfrm>
          <a:prstGeom prst="plaque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94650" y="6248400"/>
            <a:ext cx="11430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989</Words>
  <Application>Microsoft Office PowerPoint</Application>
  <PresentationFormat>On-screen Show (4:3)</PresentationFormat>
  <Paragraphs>251</Paragraphs>
  <Slides>57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rsnell</cp:lastModifiedBy>
  <cp:revision>43</cp:revision>
  <dcterms:created xsi:type="dcterms:W3CDTF">2001-12-08T23:15:32Z</dcterms:created>
  <dcterms:modified xsi:type="dcterms:W3CDTF">2014-04-24T16:08:01Z</dcterms:modified>
</cp:coreProperties>
</file>